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77" r:id="rId6"/>
    <p:sldId id="278" r:id="rId7"/>
    <p:sldId id="276" r:id="rId8"/>
    <p:sldId id="261" r:id="rId9"/>
    <p:sldId id="262" r:id="rId10"/>
    <p:sldId id="263" r:id="rId11"/>
    <p:sldId id="264" r:id="rId12"/>
    <p:sldId id="275" r:id="rId13"/>
    <p:sldId id="268" r:id="rId14"/>
    <p:sldId id="266" r:id="rId15"/>
    <p:sldId id="269" r:id="rId16"/>
    <p:sldId id="267" r:id="rId17"/>
    <p:sldId id="272" r:id="rId18"/>
    <p:sldId id="271" r:id="rId19"/>
    <p:sldId id="273" r:id="rId20"/>
    <p:sldId id="280" r:id="rId21"/>
    <p:sldId id="270" r:id="rId22"/>
    <p:sldId id="279" r:id="rId23"/>
    <p:sldId id="27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195" y="658"/>
      </p:cViewPr>
      <p:guideLst>
        <p:guide orient="horz" pos="225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audio1.wav>
</file>

<file path=ppt/media/audio2.wav>
</file>

<file path=ppt/media/audio3.wav>
</file>

<file path=ppt/media/image1.png>
</file>

<file path=ppt/media/image10.gif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jpeg>
</file>

<file path=ppt/media/image5.jpe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8F6B7-C680-C7FC-A78A-CA16E67FB6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B3B52B-09A7-2F58-A1B0-1E4B21BBF0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B0F31-70F0-7D1F-7394-2E8A41A3C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06B6F-9A40-2C06-DB48-9034CA271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6B8F2-8B0D-7634-FC4E-A05D48A84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4533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D01A0-8376-EFBB-E189-5BCC29F1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4E4E29-33BE-12C4-8E46-53D04E3D5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8C141-F97A-49F0-0E22-E73D4678B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525C8-F911-DC53-1081-6430F5CB4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61A10-0484-56A2-35BE-F298C4100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6634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FCDB2D-48C0-CB62-93CD-FDBD61E93C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64EDFB-87AD-11D1-E0AC-0269ED3F2C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C78AE-200A-5952-CFCA-72191C4E0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55F4E-8F22-FFEA-7201-9294E603A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85949-E38E-ABBE-CED2-8FB96DA36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62679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42F6F-3E5E-ADF4-05C9-A849CABB0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3B90F-9963-774A-2B49-89F8F9805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60064-5B8B-B03D-9ABA-EC255CE01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FB635-6CCD-8D6F-97CD-88F8B0C5C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865866-3D27-0114-DBF0-9AF25EE9D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75649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B3E80-F9BC-314D-5149-66772E7F8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5A0B3F-8F6E-C4FB-E1DF-EEF3A390B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39E5E-7EF3-A1DB-5BAA-39C16892D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583B2-E502-3D72-23EC-B2C9F17E0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27F1-3A71-4DBA-5774-05C79DFB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56306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C35F9-F4D1-A7D3-A68C-BB1784088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D485F-0E1A-3ADC-91B1-C3CC69AE53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F9579C-4DD2-FBA7-2B11-36B829D570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0B0ECA-BB55-F291-56CE-354767FB2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26D2C-5573-D4D5-AB61-B85AC446D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E6E901-9EBC-CB60-4C42-979D7FCEE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66147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0ED2-E277-7B5D-2B80-A15ACF226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B87163-0C22-237D-9CC0-5FC481758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DF447C-4B24-2C26-9910-D8B0B85A44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29692E-4B52-F9DE-20A2-BFF4DD3A65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EF22EB-5A72-20AD-849A-44CB583090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00148E-6C29-9C77-45BE-C420DB7F7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4EDEA7-F5DE-1BD2-9F89-D3D8364D7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A7ADE8-6A4D-1063-3B45-29C791036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95101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164D0-D16D-E599-D9F5-EC6C17739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C46039-18CB-BEC9-D9BE-7ADE37B37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B77F27-52E6-D96E-47A3-F1C6F494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859C6-29A9-837D-9ADA-E4A61205A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38462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5C3CEA-17D8-8C95-7500-F2237ABB9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64174B-EF8A-2A7B-95C5-8048077E4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6C40F-9FD3-8B14-9EEA-EA9247EBB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68479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AFC1F-67F1-5DC9-3EBF-9794CFCF2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91397-E0FD-FAFF-9706-8F59EBA90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65AAE3-ABBA-C1BB-400C-85C0F9919E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771D98-E5BD-7697-D4B0-217C136B6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796C5-9CFB-6DFD-8D27-FBC52211E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8843B8-A9D2-20EE-9DE0-1A6639F45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97870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290B7-1E2C-DE70-1F77-CC7F1602D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AA15B5-A5C7-EC77-E4A2-A8B5C219B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F46AB-6EC0-6E1D-69CF-A8EEDAB36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8B477D-F9C7-A988-7491-5C3223B9D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DD77B-7846-9399-E326-5EE039DD5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8647F-13F6-5E98-643E-028CC358A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74067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617BAC-D6F2-E53F-EFEA-4BC34E196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72B5F7-96FA-40A9-207E-42DB022DA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8A0C4-34CF-46CE-1297-C56DB4984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1A4EE-E6CF-436B-BC82-FAE266B7FDF7}" type="datetimeFigureOut">
              <a:rPr lang="en-PH" smtClean="0"/>
              <a:t>27/08/2025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6C6AC-5CB2-E6C5-0721-5514EA2752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495C6-6454-F06F-62CB-2291381A3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F579C-2D43-4782-B15C-0A53BA543B7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33693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2.png"/><Relationship Id="rId4" Type="http://schemas.openxmlformats.org/officeDocument/2006/relationships/image" Target="../media/image10.gi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10.gif"/><Relationship Id="rId7" Type="http://schemas.openxmlformats.org/officeDocument/2006/relationships/image" Target="../media/image5.jpeg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Relationship Id="rId9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B2F57A3-24F9-FAE7-726A-6B7CF197E0DF}"/>
              </a:ext>
            </a:extLst>
          </p:cNvPr>
          <p:cNvGrpSpPr/>
          <p:nvPr/>
        </p:nvGrpSpPr>
        <p:grpSpPr>
          <a:xfrm>
            <a:off x="422050" y="1628487"/>
            <a:ext cx="11378381" cy="4149666"/>
            <a:chOff x="455971" y="1346071"/>
            <a:chExt cx="11378381" cy="414966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85EC322-11D6-2EED-F8BD-C18114A42038}"/>
                </a:ext>
              </a:extLst>
            </p:cNvPr>
            <p:cNvSpPr txBox="1"/>
            <p:nvPr/>
          </p:nvSpPr>
          <p:spPr>
            <a:xfrm>
              <a:off x="455971" y="1346071"/>
              <a:ext cx="11378381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6000" b="1" dirty="0" err="1">
                  <a:latin typeface="Montserrat" panose="00000500000000000000" pitchFamily="2" charset="0"/>
                </a:rPr>
                <a:t>Muling</a:t>
              </a:r>
              <a:r>
                <a:rPr lang="en-PH" sz="6000" b="1" dirty="0">
                  <a:latin typeface="Montserrat" panose="00000500000000000000" pitchFamily="2" charset="0"/>
                </a:rPr>
                <a:t> </a:t>
              </a:r>
              <a:r>
                <a:rPr lang="en-PH" sz="6000" b="1" dirty="0" err="1">
                  <a:latin typeface="Montserrat" panose="00000500000000000000" pitchFamily="2" charset="0"/>
                </a:rPr>
                <a:t>Pagbaha</a:t>
              </a:r>
              <a:r>
                <a:rPr lang="en-PH" sz="6000" b="1" dirty="0">
                  <a:latin typeface="Montserrat" panose="00000500000000000000" pitchFamily="2" charset="0"/>
                </a:rPr>
                <a:t>:</a:t>
              </a:r>
            </a:p>
            <a:p>
              <a:pPr algn="ctr"/>
              <a:r>
                <a:rPr lang="en-PH" sz="6000" b="1" dirty="0">
                  <a:latin typeface="Montserrat" panose="00000500000000000000" pitchFamily="2" charset="0"/>
                </a:rPr>
                <a:t>A Data Driven Intervention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3A0C8C-D71F-BD60-12FA-5BA9160F1FD5}"/>
                </a:ext>
              </a:extLst>
            </p:cNvPr>
            <p:cNvSpPr txBox="1"/>
            <p:nvPr/>
          </p:nvSpPr>
          <p:spPr>
            <a:xfrm>
              <a:off x="455971" y="4018409"/>
              <a:ext cx="1137838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200" b="1" dirty="0">
                  <a:latin typeface="Montserrat" panose="00000500000000000000" pitchFamily="2" charset="0"/>
                </a:rPr>
                <a:t>A Case on Government &amp; Public Policy</a:t>
              </a:r>
            </a:p>
            <a:p>
              <a:pPr algn="ctr"/>
              <a:r>
                <a:rPr lang="en-PH" sz="3200" b="1" dirty="0">
                  <a:latin typeface="Montserrat" panose="00000500000000000000" pitchFamily="2" charset="0"/>
                </a:rPr>
                <a:t>Group 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F1A3862-E02E-C6BA-9F91-C1C51C30E61A}"/>
                </a:ext>
              </a:extLst>
            </p:cNvPr>
            <p:cNvSpPr txBox="1"/>
            <p:nvPr/>
          </p:nvSpPr>
          <p:spPr>
            <a:xfrm>
              <a:off x="455971" y="5095627"/>
              <a:ext cx="1137838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2000" b="1" dirty="0" err="1">
                  <a:latin typeface="Montserrat" panose="00000500000000000000" pitchFamily="2" charset="0"/>
                </a:rPr>
                <a:t>Leduna</a:t>
              </a:r>
              <a:r>
                <a:rPr lang="en-PH" sz="2000" b="1" dirty="0">
                  <a:latin typeface="Montserrat" panose="00000500000000000000" pitchFamily="2" charset="0"/>
                </a:rPr>
                <a:t>, </a:t>
              </a:r>
              <a:r>
                <a:rPr lang="en-PH" sz="2000" b="1" dirty="0" err="1">
                  <a:latin typeface="Montserrat" panose="00000500000000000000" pitchFamily="2" charset="0"/>
                </a:rPr>
                <a:t>Maclang</a:t>
              </a:r>
              <a:r>
                <a:rPr lang="en-PH" sz="2000" b="1" dirty="0">
                  <a:latin typeface="Montserrat" panose="00000500000000000000" pitchFamily="2" charset="0"/>
                </a:rPr>
                <a:t>, Malaluan, Pausal, </a:t>
              </a:r>
              <a:r>
                <a:rPr lang="en-PH" sz="2000" b="1" dirty="0" err="1">
                  <a:latin typeface="Montserrat" panose="00000500000000000000" pitchFamily="2" charset="0"/>
                </a:rPr>
                <a:t>Ullegue</a:t>
              </a:r>
              <a:endParaRPr lang="en-PH" sz="2000" b="1" dirty="0">
                <a:latin typeface="Montserrat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9248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E8A3A-0283-71DA-BE62-0DAE48392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DD4A8F1-764D-AE07-9663-EF3C95DAF7D4}"/>
              </a:ext>
            </a:extLst>
          </p:cNvPr>
          <p:cNvSpPr txBox="1"/>
          <p:nvPr/>
        </p:nvSpPr>
        <p:spPr>
          <a:xfrm>
            <a:off x="21508" y="2613392"/>
            <a:ext cx="121489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10000" b="1" dirty="0">
                <a:latin typeface="Montserrat" panose="00000500000000000000" pitchFamily="2" charset="0"/>
              </a:rPr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13715301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71E4B1-08C9-9ECF-AA3C-6204549EC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6E38BA-050A-0BA7-EBE9-ABF895A9EF6D}"/>
              </a:ext>
            </a:extLst>
          </p:cNvPr>
          <p:cNvSpPr txBox="1"/>
          <p:nvPr/>
        </p:nvSpPr>
        <p:spPr>
          <a:xfrm>
            <a:off x="375469" y="29297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Data Collection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CC2C94F-0C70-609A-D7F9-A60C4DDD7D5D}"/>
              </a:ext>
            </a:extLst>
          </p:cNvPr>
          <p:cNvGrpSpPr/>
          <p:nvPr/>
        </p:nvGrpSpPr>
        <p:grpSpPr>
          <a:xfrm>
            <a:off x="968934" y="1573160"/>
            <a:ext cx="4836762" cy="5125999"/>
            <a:chOff x="968934" y="1573160"/>
            <a:chExt cx="4836762" cy="5125999"/>
          </a:xfrm>
        </p:grpSpPr>
        <p:pic>
          <p:nvPicPr>
            <p:cNvPr id="2050" name="Picture 2" descr="Where we work | HELP Davao Network">
              <a:extLst>
                <a:ext uri="{FF2B5EF4-FFF2-40B4-BE49-F238E27FC236}">
                  <a16:creationId xmlns:a16="http://schemas.microsoft.com/office/drawing/2014/main" id="{DA39E32A-A915-EA42-7FDD-75B68BD366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16567" y="1573160"/>
              <a:ext cx="3141497" cy="4572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AC4FF18-7ADA-DFD1-589D-3F56D13C6F91}"/>
                </a:ext>
              </a:extLst>
            </p:cNvPr>
            <p:cNvSpPr txBox="1"/>
            <p:nvPr/>
          </p:nvSpPr>
          <p:spPr>
            <a:xfrm>
              <a:off x="968934" y="6145161"/>
              <a:ext cx="483676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000" b="1" dirty="0">
                  <a:latin typeface="Montserrat" panose="00000500000000000000" pitchFamily="2" charset="0"/>
                </a:rPr>
                <a:t>River Networks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7353E41-811D-A7FF-9262-33EBDB5D6C45}"/>
              </a:ext>
            </a:extLst>
          </p:cNvPr>
          <p:cNvGrpSpPr/>
          <p:nvPr/>
        </p:nvGrpSpPr>
        <p:grpSpPr>
          <a:xfrm>
            <a:off x="5485316" y="1573161"/>
            <a:ext cx="5737751" cy="5125998"/>
            <a:chOff x="5485316" y="1573161"/>
            <a:chExt cx="5737751" cy="512599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7C3FF5C5-0138-1FE9-4A0F-B92998B04F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5316" y="1573161"/>
              <a:ext cx="5737751" cy="44397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DED2FB7-A9B4-09D3-D825-2E3B749A39B6}"/>
                </a:ext>
              </a:extLst>
            </p:cNvPr>
            <p:cNvSpPr txBox="1"/>
            <p:nvPr/>
          </p:nvSpPr>
          <p:spPr>
            <a:xfrm>
              <a:off x="5935810" y="6145161"/>
              <a:ext cx="483676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000" b="1" dirty="0">
                  <a:latin typeface="Montserrat" panose="00000500000000000000" pitchFamily="2" charset="0"/>
                </a:rPr>
                <a:t>Land Elevation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B1C1B57-8747-E659-7F10-29358692B952}"/>
              </a:ext>
            </a:extLst>
          </p:cNvPr>
          <p:cNvGrpSpPr/>
          <p:nvPr/>
        </p:nvGrpSpPr>
        <p:grpSpPr>
          <a:xfrm>
            <a:off x="741796" y="8688972"/>
            <a:ext cx="11231159" cy="5164375"/>
            <a:chOff x="741796" y="1463086"/>
            <a:chExt cx="11231159" cy="5164375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14D7657C-5588-A121-2FDA-D2109D9F7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7276" y="2375850"/>
              <a:ext cx="4250245" cy="3187684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0123BE1D-B434-B0EC-44FA-7A8CE60193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b="9667"/>
            <a:stretch>
              <a:fillRect/>
            </a:stretch>
          </p:blipFill>
          <p:spPr>
            <a:xfrm>
              <a:off x="741796" y="1463086"/>
              <a:ext cx="4837806" cy="4455933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0856CC5-EB73-1FE8-3465-E7F560C7C802}"/>
                </a:ext>
              </a:extLst>
            </p:cNvPr>
            <p:cNvSpPr txBox="1"/>
            <p:nvPr/>
          </p:nvSpPr>
          <p:spPr>
            <a:xfrm>
              <a:off x="742840" y="6073463"/>
              <a:ext cx="483676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000" b="1" dirty="0">
                  <a:latin typeface="Montserrat" panose="00000500000000000000" pitchFamily="2" charset="0"/>
                </a:rPr>
                <a:t>Population</a:t>
              </a: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3B986E31-7B8E-352C-1D3C-619A2BB1E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051" b="39627"/>
            <a:stretch>
              <a:fillRect/>
            </a:stretch>
          </p:blipFill>
          <p:spPr>
            <a:xfrm>
              <a:off x="8142607" y="1573160"/>
              <a:ext cx="3830348" cy="900613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F29CEB0-20B2-AF57-2698-6EFFE0B108FB}"/>
                </a:ext>
              </a:extLst>
            </p:cNvPr>
            <p:cNvSpPr txBox="1"/>
            <p:nvPr/>
          </p:nvSpPr>
          <p:spPr>
            <a:xfrm>
              <a:off x="6322647" y="6073463"/>
              <a:ext cx="483676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000" b="1" dirty="0">
                  <a:latin typeface="Montserrat" panose="00000500000000000000" pitchFamily="2" charset="0"/>
                </a:rPr>
                <a:t>Public Sentiment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36390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E672B6-6524-1AFE-838E-DF194310A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C8B168-D0F7-D44C-77CB-1CB5F05F1DDC}"/>
              </a:ext>
            </a:extLst>
          </p:cNvPr>
          <p:cNvSpPr txBox="1"/>
          <p:nvPr/>
        </p:nvSpPr>
        <p:spPr>
          <a:xfrm>
            <a:off x="375469" y="29297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Data Collection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3F36817-9C8C-BC30-91C7-27B82C51175D}"/>
              </a:ext>
            </a:extLst>
          </p:cNvPr>
          <p:cNvGrpSpPr/>
          <p:nvPr/>
        </p:nvGrpSpPr>
        <p:grpSpPr>
          <a:xfrm>
            <a:off x="741796" y="1463086"/>
            <a:ext cx="11231159" cy="5164375"/>
            <a:chOff x="741796" y="1463086"/>
            <a:chExt cx="11231159" cy="516437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AA8E588-8858-3382-7DF6-F79667E4A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7276" y="2375850"/>
              <a:ext cx="4250245" cy="318768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83528F2-47F3-B57B-D9F5-00106E099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b="9667"/>
            <a:stretch>
              <a:fillRect/>
            </a:stretch>
          </p:blipFill>
          <p:spPr>
            <a:xfrm>
              <a:off x="741796" y="1463086"/>
              <a:ext cx="4837806" cy="4455933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3E589A6-CDC4-AAFA-ABDB-E873ACB3C7A2}"/>
                </a:ext>
              </a:extLst>
            </p:cNvPr>
            <p:cNvSpPr txBox="1"/>
            <p:nvPr/>
          </p:nvSpPr>
          <p:spPr>
            <a:xfrm>
              <a:off x="742840" y="6073463"/>
              <a:ext cx="483676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000" b="1" dirty="0">
                  <a:latin typeface="Montserrat" panose="00000500000000000000" pitchFamily="2" charset="0"/>
                </a:rPr>
                <a:t>Population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909F485-FD2E-230D-C029-F468A4ED0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051" b="39627"/>
            <a:stretch>
              <a:fillRect/>
            </a:stretch>
          </p:blipFill>
          <p:spPr>
            <a:xfrm>
              <a:off x="8142607" y="1573160"/>
              <a:ext cx="3830348" cy="900613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1C819D7-9752-AA16-846D-728F75426DF6}"/>
                </a:ext>
              </a:extLst>
            </p:cNvPr>
            <p:cNvSpPr txBox="1"/>
            <p:nvPr/>
          </p:nvSpPr>
          <p:spPr>
            <a:xfrm>
              <a:off x="6322647" y="6073463"/>
              <a:ext cx="483676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000" b="1" dirty="0">
                  <a:latin typeface="Montserrat" panose="00000500000000000000" pitchFamily="2" charset="0"/>
                </a:rPr>
                <a:t>Public Sentiment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46C234F-6065-5CB9-1211-FFB47DF767C6}"/>
              </a:ext>
            </a:extLst>
          </p:cNvPr>
          <p:cNvGrpSpPr/>
          <p:nvPr/>
        </p:nvGrpSpPr>
        <p:grpSpPr>
          <a:xfrm>
            <a:off x="-5827239" y="1573160"/>
            <a:ext cx="4836762" cy="5125999"/>
            <a:chOff x="968934" y="1573160"/>
            <a:chExt cx="4836762" cy="5125999"/>
          </a:xfrm>
        </p:grpSpPr>
        <p:pic>
          <p:nvPicPr>
            <p:cNvPr id="25" name="Picture 2" descr="Where we work | HELP Davao Network">
              <a:extLst>
                <a:ext uri="{FF2B5EF4-FFF2-40B4-BE49-F238E27FC236}">
                  <a16:creationId xmlns:a16="http://schemas.microsoft.com/office/drawing/2014/main" id="{FF2730A5-6874-E902-3656-6EC9F2E507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16567" y="1573160"/>
              <a:ext cx="3141497" cy="4572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84E5DA6-C70E-EFC1-9FF9-1B7129EC72EE}"/>
                </a:ext>
              </a:extLst>
            </p:cNvPr>
            <p:cNvSpPr txBox="1"/>
            <p:nvPr/>
          </p:nvSpPr>
          <p:spPr>
            <a:xfrm>
              <a:off x="968934" y="6145161"/>
              <a:ext cx="483676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000" b="1" dirty="0">
                  <a:latin typeface="Montserrat" panose="00000500000000000000" pitchFamily="2" charset="0"/>
                </a:rPr>
                <a:t>River Networks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AE1ECF2-06ED-FC2E-F5B5-6814BB7C8E94}"/>
              </a:ext>
            </a:extLst>
          </p:cNvPr>
          <p:cNvGrpSpPr/>
          <p:nvPr/>
        </p:nvGrpSpPr>
        <p:grpSpPr>
          <a:xfrm>
            <a:off x="13182477" y="1573161"/>
            <a:ext cx="5737751" cy="5125998"/>
            <a:chOff x="5485316" y="1573161"/>
            <a:chExt cx="5737751" cy="5125998"/>
          </a:xfrm>
        </p:grpSpPr>
        <p:pic>
          <p:nvPicPr>
            <p:cNvPr id="28" name="Picture 4">
              <a:extLst>
                <a:ext uri="{FF2B5EF4-FFF2-40B4-BE49-F238E27FC236}">
                  <a16:creationId xmlns:a16="http://schemas.microsoft.com/office/drawing/2014/main" id="{A20B8E1E-EE7D-B6A9-6F05-CE3C0CD7F9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5316" y="1573161"/>
              <a:ext cx="5737751" cy="44397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5158B74-DE5C-511B-9C98-4893595B7BB0}"/>
                </a:ext>
              </a:extLst>
            </p:cNvPr>
            <p:cNvSpPr txBox="1"/>
            <p:nvPr/>
          </p:nvSpPr>
          <p:spPr>
            <a:xfrm>
              <a:off x="5935810" y="6145161"/>
              <a:ext cx="483676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000" b="1" dirty="0">
                  <a:latin typeface="Montserrat" panose="00000500000000000000" pitchFamily="2" charset="0"/>
                </a:rPr>
                <a:t>Land Elevation</a:t>
              </a:r>
            </a:p>
          </p:txBody>
        </p:sp>
      </p:grpSp>
      <p:pic>
        <p:nvPicPr>
          <p:cNvPr id="30" name="Picture 2" descr="7 Reasons Why You Should Start a Cleaning Franchise - Corvus">
            <a:extLst>
              <a:ext uri="{FF2B5EF4-FFF2-40B4-BE49-F238E27FC236}">
                <a16:creationId xmlns:a16="http://schemas.microsoft.com/office/drawing/2014/main" id="{74DBDCAA-3813-AB86-7786-2EB58ACD1F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71066" y="1497605"/>
            <a:ext cx="6728184" cy="4485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97C26AF-E716-3BDF-EA7A-B8CAB1F2C924}"/>
              </a:ext>
            </a:extLst>
          </p:cNvPr>
          <p:cNvSpPr txBox="1"/>
          <p:nvPr/>
        </p:nvSpPr>
        <p:spPr>
          <a:xfrm>
            <a:off x="-6708931" y="6172024"/>
            <a:ext cx="48367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latin typeface="Montserrat" panose="00000500000000000000" pitchFamily="2" charset="0"/>
              </a:rPr>
              <a:t>Cleaning Data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2F87B3C-DC4E-5714-5758-955B7AE28C37}"/>
              </a:ext>
            </a:extLst>
          </p:cNvPr>
          <p:cNvSpPr txBox="1"/>
          <p:nvPr/>
        </p:nvSpPr>
        <p:spPr>
          <a:xfrm>
            <a:off x="14533490" y="2620628"/>
            <a:ext cx="26441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 err="1">
                <a:latin typeface="Montserrat" panose="00000500000000000000" pitchFamily="2" charset="0"/>
              </a:rPr>
              <a:t>Kadaghan</a:t>
            </a:r>
            <a:r>
              <a:rPr lang="en-PH" sz="3000" b="1" dirty="0">
                <a:latin typeface="Montserrat" panose="00000500000000000000" pitchFamily="2" charset="0"/>
              </a:rPr>
              <a:t> ani </a:t>
            </a:r>
            <a:r>
              <a:rPr lang="en-PH" sz="3000" b="1" dirty="0" err="1">
                <a:latin typeface="Montserrat" panose="00000500000000000000" pitchFamily="2" charset="0"/>
              </a:rPr>
              <a:t>oyh</a:t>
            </a:r>
            <a:r>
              <a:rPr lang="en-PH" sz="3000" b="1" dirty="0">
                <a:latin typeface="Montserrat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091758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3000">
        <p159:morph option="byObject"/>
        <p:sndAc>
          <p:stSnd>
            <p:snd r:embed="rId2" name="money-button.wav"/>
          </p:stSnd>
        </p:sndAc>
      </p:transition>
    </mc:Choice>
    <mc:Fallback>
      <p:transition spd="slow">
        <p:fade/>
        <p:sndAc>
          <p:stSnd>
            <p:snd r:embed="rId2" name="money-button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D3E6F-DC27-4F9F-CE99-33D3396D7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2C46FE-10BC-B9E1-FFC3-6BA4B5A31C1C}"/>
              </a:ext>
            </a:extLst>
          </p:cNvPr>
          <p:cNvSpPr txBox="1"/>
          <p:nvPr/>
        </p:nvSpPr>
        <p:spPr>
          <a:xfrm>
            <a:off x="375469" y="29297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Data Preparation</a:t>
            </a:r>
          </a:p>
        </p:txBody>
      </p:sp>
      <p:pic>
        <p:nvPicPr>
          <p:cNvPr id="4098" name="Picture 2" descr="7 Reasons Why You Should Start a Cleaning Franchise - Corvus">
            <a:extLst>
              <a:ext uri="{FF2B5EF4-FFF2-40B4-BE49-F238E27FC236}">
                <a16:creationId xmlns:a16="http://schemas.microsoft.com/office/drawing/2014/main" id="{96365EA7-1667-32CA-F073-FD3E4E2BED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908" y="1497605"/>
            <a:ext cx="6728184" cy="4485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5C3B93-88C5-8E19-88B3-AB055EC1DA97}"/>
              </a:ext>
            </a:extLst>
          </p:cNvPr>
          <p:cNvSpPr txBox="1"/>
          <p:nvPr/>
        </p:nvSpPr>
        <p:spPr>
          <a:xfrm>
            <a:off x="3594043" y="6172024"/>
            <a:ext cx="48367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latin typeface="Montserrat" panose="00000500000000000000" pitchFamily="2" charset="0"/>
              </a:rPr>
              <a:t>Cleaning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7D57B6-F676-AFEA-E849-9E236D253250}"/>
              </a:ext>
            </a:extLst>
          </p:cNvPr>
          <p:cNvSpPr txBox="1"/>
          <p:nvPr/>
        </p:nvSpPr>
        <p:spPr>
          <a:xfrm>
            <a:off x="5290107" y="4151495"/>
            <a:ext cx="12581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highlight>
                  <a:srgbClr val="FFFF00"/>
                </a:highlight>
                <a:latin typeface="Montserrat" panose="00000500000000000000" pitchFamily="2" charset="0"/>
              </a:rPr>
              <a:t>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C0CB5-F263-C697-FC62-1B5D62BA3642}"/>
              </a:ext>
            </a:extLst>
          </p:cNvPr>
          <p:cNvSpPr txBox="1"/>
          <p:nvPr/>
        </p:nvSpPr>
        <p:spPr>
          <a:xfrm>
            <a:off x="4031931" y="4340458"/>
            <a:ext cx="12581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highlight>
                  <a:srgbClr val="FFFF00"/>
                </a:highlight>
                <a:latin typeface="Montserrat" panose="00000500000000000000" pitchFamily="2" charset="0"/>
              </a:rPr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6A6CF-1A25-9BA8-1F1E-BC7B216176D9}"/>
              </a:ext>
            </a:extLst>
          </p:cNvPr>
          <p:cNvSpPr txBox="1"/>
          <p:nvPr/>
        </p:nvSpPr>
        <p:spPr>
          <a:xfrm>
            <a:off x="6372361" y="5429063"/>
            <a:ext cx="12581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highlight>
                  <a:srgbClr val="FFFF00"/>
                </a:highlight>
                <a:latin typeface="Montserrat" panose="00000500000000000000" pitchFamily="2" charset="0"/>
              </a:rPr>
              <a:t>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FBEC56-C9C0-3A0E-036E-89EE569289FA}"/>
              </a:ext>
            </a:extLst>
          </p:cNvPr>
          <p:cNvSpPr txBox="1"/>
          <p:nvPr/>
        </p:nvSpPr>
        <p:spPr>
          <a:xfrm>
            <a:off x="2731908" y="5329960"/>
            <a:ext cx="12581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highlight>
                  <a:srgbClr val="FFFF00"/>
                </a:highlight>
                <a:latin typeface="Montserrat" panose="00000500000000000000" pitchFamily="2" charset="0"/>
              </a:rPr>
              <a:t>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BC1CC4-A3BA-C1DC-8072-E012661F1BD2}"/>
              </a:ext>
            </a:extLst>
          </p:cNvPr>
          <p:cNvSpPr txBox="1"/>
          <p:nvPr/>
        </p:nvSpPr>
        <p:spPr>
          <a:xfrm>
            <a:off x="9539459" y="2620628"/>
            <a:ext cx="26441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 err="1">
                <a:latin typeface="Montserrat" panose="00000500000000000000" pitchFamily="2" charset="0"/>
              </a:rPr>
              <a:t>Kadaghan</a:t>
            </a:r>
            <a:r>
              <a:rPr lang="en-PH" sz="3000" b="1" dirty="0">
                <a:latin typeface="Montserrat" panose="00000500000000000000" pitchFamily="2" charset="0"/>
              </a:rPr>
              <a:t> ani </a:t>
            </a:r>
            <a:r>
              <a:rPr lang="en-PH" sz="3000" b="1" dirty="0" err="1">
                <a:latin typeface="Montserrat" panose="00000500000000000000" pitchFamily="2" charset="0"/>
              </a:rPr>
              <a:t>oyh</a:t>
            </a:r>
            <a:r>
              <a:rPr lang="en-PH" sz="3000" b="1" dirty="0">
                <a:latin typeface="Montserrat" panose="00000500000000000000" pitchFamily="2" charset="0"/>
              </a:rPr>
              <a:t>.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F8214444-26D9-C780-58E2-811D5D3363BA}"/>
              </a:ext>
            </a:extLst>
          </p:cNvPr>
          <p:cNvSpPr/>
          <p:nvPr/>
        </p:nvSpPr>
        <p:spPr>
          <a:xfrm rot="12377605">
            <a:off x="8571326" y="2386100"/>
            <a:ext cx="1208807" cy="48082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D6759E-2027-5E67-41DA-D950D843E65F}"/>
              </a:ext>
            </a:extLst>
          </p:cNvPr>
          <p:cNvSpPr txBox="1"/>
          <p:nvPr/>
        </p:nvSpPr>
        <p:spPr>
          <a:xfrm rot="10800000">
            <a:off x="3849682" y="1757340"/>
            <a:ext cx="12581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highlight>
                  <a:srgbClr val="FFFF00"/>
                </a:highlight>
                <a:latin typeface="Montserrat" panose="00000500000000000000" pitchFamily="2" charset="0"/>
              </a:rPr>
              <a:t>Data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E68AE2-5CA3-09CA-82A2-CE2F4F1240D7}"/>
              </a:ext>
            </a:extLst>
          </p:cNvPr>
          <p:cNvSpPr txBox="1"/>
          <p:nvPr/>
        </p:nvSpPr>
        <p:spPr>
          <a:xfrm>
            <a:off x="375469" y="-251866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907152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61B3C1-E3CD-4583-A0EA-0F451BDBA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0B95E55-7D49-DB7D-C4E0-F9BE69E06818}"/>
              </a:ext>
            </a:extLst>
          </p:cNvPr>
          <p:cNvSpPr txBox="1"/>
          <p:nvPr/>
        </p:nvSpPr>
        <p:spPr>
          <a:xfrm>
            <a:off x="375469" y="29297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Data Preparation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135D0D-A2C0-7410-9B2E-3942CD11626E}"/>
              </a:ext>
            </a:extLst>
          </p:cNvPr>
          <p:cNvSpPr txBox="1"/>
          <p:nvPr/>
        </p:nvSpPr>
        <p:spPr>
          <a:xfrm>
            <a:off x="3677619" y="6011023"/>
            <a:ext cx="48367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latin typeface="Montserrat" panose="00000500000000000000" pitchFamily="2" charset="0"/>
              </a:rPr>
              <a:t>Cleaning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149485-7AC5-978C-C72A-F5ADA2603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71" y="1768534"/>
            <a:ext cx="8827013" cy="1660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73E018-C234-C50F-9EEB-1C09308CF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6548" y="3774598"/>
            <a:ext cx="9655277" cy="9454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714404B-1E33-990C-BEB5-F8D828F729B6}"/>
              </a:ext>
            </a:extLst>
          </p:cNvPr>
          <p:cNvSpPr txBox="1"/>
          <p:nvPr/>
        </p:nvSpPr>
        <p:spPr>
          <a:xfrm>
            <a:off x="568268" y="4047249"/>
            <a:ext cx="1838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000" b="1" dirty="0">
                <a:latin typeface="Montserrat" panose="00000500000000000000" pitchFamily="2" charset="0"/>
              </a:rPr>
              <a:t>Null Values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C73BF1-C99D-9516-B8CE-D84717382DF4}"/>
              </a:ext>
            </a:extLst>
          </p:cNvPr>
          <p:cNvSpPr txBox="1"/>
          <p:nvPr/>
        </p:nvSpPr>
        <p:spPr>
          <a:xfrm>
            <a:off x="9314061" y="2244824"/>
            <a:ext cx="2484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000" b="1" dirty="0">
                <a:latin typeface="Montserrat" panose="00000500000000000000" pitchFamily="2" charset="0"/>
              </a:rPr>
              <a:t>Data Inconsistencies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91B4E7-08EA-B032-E616-14C1C56AD875}"/>
              </a:ext>
            </a:extLst>
          </p:cNvPr>
          <p:cNvSpPr txBox="1"/>
          <p:nvPr/>
        </p:nvSpPr>
        <p:spPr>
          <a:xfrm>
            <a:off x="2656666" y="4788610"/>
            <a:ext cx="68786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1000" b="1" dirty="0">
                <a:latin typeface="Montserrat" panose="00000500000000000000" pitchFamily="2" charset="0"/>
              </a:rPr>
              <a:t>Taken from:</a:t>
            </a:r>
          </a:p>
          <a:p>
            <a:pPr algn="ctr"/>
            <a:r>
              <a:rPr lang="en-PH" sz="1000" b="1" dirty="0">
                <a:solidFill>
                  <a:schemeClr val="accent1">
                    <a:lumMod val="75000"/>
                  </a:schemeClr>
                </a:solidFill>
                <a:latin typeface="Montserrat" panose="00000500000000000000" pitchFamily="2" charset="0"/>
              </a:rPr>
              <a:t>https://openstat.psa.gov.ph/</a:t>
            </a:r>
            <a:br>
              <a:rPr lang="en-PH" sz="1000" b="1" dirty="0">
                <a:solidFill>
                  <a:schemeClr val="accent1">
                    <a:lumMod val="75000"/>
                  </a:schemeClr>
                </a:solidFill>
                <a:latin typeface="Montserrat" panose="00000500000000000000" pitchFamily="2" charset="0"/>
              </a:rPr>
            </a:br>
            <a:r>
              <a:rPr lang="en-PH" sz="1000" b="1" dirty="0">
                <a:solidFill>
                  <a:schemeClr val="accent1">
                    <a:lumMod val="75000"/>
                  </a:schemeClr>
                </a:solidFill>
                <a:latin typeface="Montserrat" panose="00000500000000000000" pitchFamily="2" charset="0"/>
              </a:rPr>
              <a:t>https://psa.gov.ph/content/cpes-component-1-environmental-conditions-and-quality-2008-2017</a:t>
            </a:r>
          </a:p>
        </p:txBody>
      </p:sp>
    </p:spTree>
    <p:extLst>
      <p:ext uri="{BB962C8B-B14F-4D97-AF65-F5344CB8AC3E}">
        <p14:creationId xmlns:p14="http://schemas.microsoft.com/office/powerpoint/2010/main" val="2747320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7F5ED-23B1-CBC5-39E6-45CB471F8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52DF5F-E4EC-A299-112E-91C0A964FF2A}"/>
              </a:ext>
            </a:extLst>
          </p:cNvPr>
          <p:cNvSpPr txBox="1"/>
          <p:nvPr/>
        </p:nvSpPr>
        <p:spPr>
          <a:xfrm>
            <a:off x="375469" y="29297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Data Visualization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C9E915-8443-5709-D198-5333697F5FED}"/>
              </a:ext>
            </a:extLst>
          </p:cNvPr>
          <p:cNvSpPr txBox="1"/>
          <p:nvPr/>
        </p:nvSpPr>
        <p:spPr>
          <a:xfrm>
            <a:off x="4409768" y="6011023"/>
            <a:ext cx="33724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latin typeface="Montserrat" panose="00000500000000000000" pitchFamily="2" charset="0"/>
              </a:rPr>
              <a:t>Creating a GIS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00AD7-7610-5F7D-26C1-18CBE2818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724" y="1471793"/>
            <a:ext cx="7672553" cy="44423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22F192B-8415-77EC-3195-356924C2EC62}"/>
              </a:ext>
            </a:extLst>
          </p:cNvPr>
          <p:cNvSpPr txBox="1"/>
          <p:nvPr/>
        </p:nvSpPr>
        <p:spPr>
          <a:xfrm>
            <a:off x="10176387" y="3415948"/>
            <a:ext cx="17993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1000" b="1" dirty="0">
                <a:latin typeface="Montserrat" panose="00000500000000000000" pitchFamily="2" charset="0"/>
              </a:rPr>
              <a:t>Taken from:</a:t>
            </a:r>
          </a:p>
          <a:p>
            <a:pPr algn="ctr"/>
            <a:r>
              <a:rPr lang="en-PH" sz="1000" b="1" dirty="0">
                <a:solidFill>
                  <a:schemeClr val="accent1">
                    <a:lumMod val="75000"/>
                  </a:schemeClr>
                </a:solidFill>
                <a:latin typeface="Montserrat" panose="00000500000000000000" pitchFamily="2" charset="0"/>
              </a:rPr>
              <a:t>http://map.davaocity.gov.ph/zoning/</a:t>
            </a:r>
          </a:p>
        </p:txBody>
      </p:sp>
    </p:spTree>
    <p:extLst>
      <p:ext uri="{BB962C8B-B14F-4D97-AF65-F5344CB8AC3E}">
        <p14:creationId xmlns:p14="http://schemas.microsoft.com/office/powerpoint/2010/main" val="3013895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C711FB-EB4D-96B2-3A1D-24E59CEA0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32842A-0315-D28C-FA85-E33B2BB64DD7}"/>
              </a:ext>
            </a:extLst>
          </p:cNvPr>
          <p:cNvSpPr txBox="1"/>
          <p:nvPr/>
        </p:nvSpPr>
        <p:spPr>
          <a:xfrm>
            <a:off x="375469" y="29297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Data Visualization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7EFB4B-1499-54C0-59CB-C1C3A36DE3F1}"/>
              </a:ext>
            </a:extLst>
          </p:cNvPr>
          <p:cNvSpPr txBox="1"/>
          <p:nvPr/>
        </p:nvSpPr>
        <p:spPr>
          <a:xfrm>
            <a:off x="8003458" y="3462638"/>
            <a:ext cx="33724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latin typeface="Montserrat" panose="00000500000000000000" pitchFamily="2" charset="0"/>
              </a:rPr>
              <a:t>Creating a GIS</a:t>
            </a:r>
          </a:p>
        </p:txBody>
      </p:sp>
      <p:pic>
        <p:nvPicPr>
          <p:cNvPr id="6146" name="Picture 2" descr="No photo description available.">
            <a:extLst>
              <a:ext uri="{FF2B5EF4-FFF2-40B4-BE49-F238E27FC236}">
                <a16:creationId xmlns:a16="http://schemas.microsoft.com/office/drawing/2014/main" id="{0B17AB2C-F24B-0267-2F5D-C1047882C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9235" y="1308642"/>
            <a:ext cx="5960094" cy="541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A4A6EE-EE37-524A-D890-34D014F02B44}"/>
              </a:ext>
            </a:extLst>
          </p:cNvPr>
          <p:cNvSpPr txBox="1"/>
          <p:nvPr/>
        </p:nvSpPr>
        <p:spPr>
          <a:xfrm>
            <a:off x="8003457" y="4313128"/>
            <a:ext cx="337246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1000" b="1" dirty="0">
                <a:latin typeface="Montserrat" panose="00000500000000000000" pitchFamily="2" charset="0"/>
              </a:rPr>
              <a:t>Taken from:</a:t>
            </a:r>
          </a:p>
          <a:p>
            <a:pPr algn="ctr"/>
            <a:r>
              <a:rPr lang="en-PH" sz="1000" b="1" dirty="0">
                <a:solidFill>
                  <a:schemeClr val="accent1">
                    <a:lumMod val="75000"/>
                  </a:schemeClr>
                </a:solidFill>
                <a:latin typeface="Montserrat" panose="00000500000000000000" pitchFamily="2" charset="0"/>
              </a:rPr>
              <a:t>https://www.facebook.com/DavaoDRRMO/posts/attention-to-all-dabawenyos-different-hazard-maps-of-davao-city-for-referenceflo/2376223199127840/</a:t>
            </a:r>
          </a:p>
        </p:txBody>
      </p:sp>
    </p:spTree>
    <p:extLst>
      <p:ext uri="{BB962C8B-B14F-4D97-AF65-F5344CB8AC3E}">
        <p14:creationId xmlns:p14="http://schemas.microsoft.com/office/powerpoint/2010/main" val="31427546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2146ED-C4F2-50D6-27B9-CE30E9279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C3F01A-8001-BB98-3808-4DD38AFE29EE}"/>
              </a:ext>
            </a:extLst>
          </p:cNvPr>
          <p:cNvSpPr txBox="1"/>
          <p:nvPr/>
        </p:nvSpPr>
        <p:spPr>
          <a:xfrm>
            <a:off x="375469" y="29297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Data Visualization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04DF60-7573-CE4A-7B98-A4A19F7240F0}"/>
              </a:ext>
            </a:extLst>
          </p:cNvPr>
          <p:cNvSpPr txBox="1"/>
          <p:nvPr/>
        </p:nvSpPr>
        <p:spPr>
          <a:xfrm>
            <a:off x="8547468" y="2913020"/>
            <a:ext cx="33724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latin typeface="Montserrat" panose="00000500000000000000" pitchFamily="2" charset="0"/>
              </a:rPr>
              <a:t>Flood Incidents in Davao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4A8A10-F07D-858B-0259-04E8A1F5328A}"/>
              </a:ext>
            </a:extLst>
          </p:cNvPr>
          <p:cNvSpPr txBox="1"/>
          <p:nvPr/>
        </p:nvSpPr>
        <p:spPr>
          <a:xfrm>
            <a:off x="8547468" y="4065137"/>
            <a:ext cx="33724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1000" b="1" dirty="0">
                <a:latin typeface="Montserrat" panose="00000500000000000000" pitchFamily="2" charset="0"/>
              </a:rPr>
              <a:t>Taken from:</a:t>
            </a:r>
          </a:p>
          <a:p>
            <a:pPr algn="ctr"/>
            <a:r>
              <a:rPr lang="en-PH" sz="1000" b="1" dirty="0">
                <a:solidFill>
                  <a:schemeClr val="accent1">
                    <a:lumMod val="75000"/>
                  </a:schemeClr>
                </a:solidFill>
                <a:latin typeface="Montserrat" panose="00000500000000000000" pitchFamily="2" charset="0"/>
              </a:rPr>
              <a:t>https://doi.org/10.1016/j.tcrr.2021.06.003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C4F56B07-D9E7-C9DB-29EC-B311AAE72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90" y="1845144"/>
            <a:ext cx="7737708" cy="4167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5574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1B813-40EA-3CDF-DFBE-D05A799AD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623B5-CD94-5DAD-2C6F-CC7F38E6318F}"/>
              </a:ext>
            </a:extLst>
          </p:cNvPr>
          <p:cNvSpPr txBox="1"/>
          <p:nvPr/>
        </p:nvSpPr>
        <p:spPr>
          <a:xfrm>
            <a:off x="-176059" y="2728809"/>
            <a:ext cx="12544118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8500" b="1" dirty="0">
                <a:latin typeface="Montserrat" panose="00000500000000000000" pitchFamily="2" charset="0"/>
              </a:rPr>
              <a:t>Insights &amp; Actions</a:t>
            </a:r>
          </a:p>
        </p:txBody>
      </p:sp>
    </p:spTree>
    <p:extLst>
      <p:ext uri="{BB962C8B-B14F-4D97-AF65-F5344CB8AC3E}">
        <p14:creationId xmlns:p14="http://schemas.microsoft.com/office/powerpoint/2010/main" val="5088847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74BE4-A40C-E6FF-0C52-F46E319E6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390267-31CC-A4E4-34FB-C30DF1309D10}"/>
              </a:ext>
            </a:extLst>
          </p:cNvPr>
          <p:cNvSpPr txBox="1"/>
          <p:nvPr/>
        </p:nvSpPr>
        <p:spPr>
          <a:xfrm>
            <a:off x="375469" y="29297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Insights &amp; 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58290D-CEFB-D288-6A88-668F3449EDE5}"/>
              </a:ext>
            </a:extLst>
          </p:cNvPr>
          <p:cNvSpPr txBox="1"/>
          <p:nvPr/>
        </p:nvSpPr>
        <p:spPr>
          <a:xfrm>
            <a:off x="472246" y="2834799"/>
            <a:ext cx="43639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00" b="1" dirty="0">
                <a:latin typeface="Montserrat" panose="00000500000000000000" pitchFamily="2" charset="0"/>
              </a:rPr>
              <a:t>Flood-prone areas are found near </a:t>
            </a:r>
          </a:p>
          <a:p>
            <a:r>
              <a:rPr lang="en-PH" sz="3000" b="1" dirty="0">
                <a:latin typeface="Montserrat" panose="00000500000000000000" pitchFamily="2" charset="0"/>
              </a:rPr>
              <a:t>rivers &amp; coasts.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B85E0E-A9D4-CA12-FD41-99B1A23B0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8272" y="1523839"/>
            <a:ext cx="6402447" cy="484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6044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D49A50-F67A-0693-06F7-EE18619B4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671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sndAc>
          <p:stSnd>
            <p:snd r:embed="rId2" name="thunder-sound-effect.wav"/>
          </p:stSnd>
        </p:sndAc>
      </p:transition>
    </mc:Choice>
    <mc:Fallback>
      <p:transition spd="slow" advClick="0" advTm="5000">
        <p:sndAc>
          <p:stSnd>
            <p:snd r:embed="rId2" name="thunder-sound-effect.wav"/>
          </p:stSnd>
        </p:sndAc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4C7A2B-9C8C-A5C1-2B56-614447435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C4FDCF-4598-8EBF-1DC2-F8176E99D4A0}"/>
              </a:ext>
            </a:extLst>
          </p:cNvPr>
          <p:cNvSpPr txBox="1"/>
          <p:nvPr/>
        </p:nvSpPr>
        <p:spPr>
          <a:xfrm>
            <a:off x="375469" y="29297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Insights &amp; Actions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52291F-6B56-8816-6305-EF416A3AC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280" y="1529391"/>
            <a:ext cx="5685505" cy="480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03EEC3-C5D9-9185-4DBF-AC609530CDF9}"/>
              </a:ext>
            </a:extLst>
          </p:cNvPr>
          <p:cNvSpPr txBox="1"/>
          <p:nvPr/>
        </p:nvSpPr>
        <p:spPr>
          <a:xfrm>
            <a:off x="777046" y="2834799"/>
            <a:ext cx="43639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00" b="1" dirty="0">
                <a:latin typeface="Montserrat" panose="00000500000000000000" pitchFamily="2" charset="0"/>
              </a:rPr>
              <a:t>Urbanization leads to loss of wetlands and poor drainage</a:t>
            </a:r>
          </a:p>
        </p:txBody>
      </p:sp>
    </p:spTree>
    <p:extLst>
      <p:ext uri="{BB962C8B-B14F-4D97-AF65-F5344CB8AC3E}">
        <p14:creationId xmlns:p14="http://schemas.microsoft.com/office/powerpoint/2010/main" val="19374347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E349F-8C42-082B-A329-E94E30572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D5F5-17A1-9930-CD5A-3447696F0D49}"/>
              </a:ext>
            </a:extLst>
          </p:cNvPr>
          <p:cNvSpPr txBox="1"/>
          <p:nvPr/>
        </p:nvSpPr>
        <p:spPr>
          <a:xfrm>
            <a:off x="375469" y="29297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Insights &amp; 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90D58E-338A-7595-F4DE-C968654C756A}"/>
              </a:ext>
            </a:extLst>
          </p:cNvPr>
          <p:cNvSpPr txBox="1"/>
          <p:nvPr/>
        </p:nvSpPr>
        <p:spPr>
          <a:xfrm>
            <a:off x="2604881" y="6033480"/>
            <a:ext cx="67586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3000" b="1" dirty="0">
                <a:latin typeface="Montserrat" panose="00000500000000000000" pitchFamily="2" charset="0"/>
              </a:rPr>
              <a:t>Utilizing Flood-Mitigation tools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27840B-37F1-96F7-B979-FF3EBF9FFE90}"/>
              </a:ext>
            </a:extLst>
          </p:cNvPr>
          <p:cNvSpPr txBox="1"/>
          <p:nvPr/>
        </p:nvSpPr>
        <p:spPr>
          <a:xfrm>
            <a:off x="611143" y="10870999"/>
            <a:ext cx="43639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00" b="1" dirty="0">
                <a:latin typeface="Montserrat" panose="00000500000000000000" pitchFamily="2" charset="0"/>
              </a:rPr>
              <a:t>Flood-prone areas</a:t>
            </a:r>
          </a:p>
          <a:p>
            <a:r>
              <a:rPr lang="en-PH" sz="3000" b="1" dirty="0">
                <a:latin typeface="Montserrat" panose="00000500000000000000" pitchFamily="2" charset="0"/>
              </a:rPr>
              <a:t>focused for mitigation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998DCE-8861-2877-A218-178300A35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8272" y="9631519"/>
            <a:ext cx="6402447" cy="484174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D0E97A4-4605-71D8-C028-60EED92E3344}"/>
              </a:ext>
            </a:extLst>
          </p:cNvPr>
          <p:cNvGrpSpPr/>
          <p:nvPr/>
        </p:nvGrpSpPr>
        <p:grpSpPr>
          <a:xfrm>
            <a:off x="882086" y="1746693"/>
            <a:ext cx="10427828" cy="4036406"/>
            <a:chOff x="422891" y="1746693"/>
            <a:chExt cx="10427828" cy="4036406"/>
          </a:xfrm>
        </p:grpSpPr>
        <p:pic>
          <p:nvPicPr>
            <p:cNvPr id="9220" name="Picture 4" descr="New P48.5-M dike to protect flood-prone N. Ecija communities | Philippine  News Agency">
              <a:extLst>
                <a:ext uri="{FF2B5EF4-FFF2-40B4-BE49-F238E27FC236}">
                  <a16:creationId xmlns:a16="http://schemas.microsoft.com/office/drawing/2014/main" id="{92392C5B-D8FF-108A-6644-A7912041B6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4106" y="1749959"/>
              <a:ext cx="4401016" cy="27572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4CF0FFA-70D6-06BD-C211-53E57BAA44FA}"/>
                </a:ext>
              </a:extLst>
            </p:cNvPr>
            <p:cNvSpPr txBox="1"/>
            <p:nvPr/>
          </p:nvSpPr>
          <p:spPr>
            <a:xfrm>
              <a:off x="422891" y="4816099"/>
              <a:ext cx="436397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000" b="1" dirty="0">
                  <a:latin typeface="Montserrat" panose="00000500000000000000" pitchFamily="2" charset="0"/>
                </a:rPr>
                <a:t>Dikes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467ECE-5F7E-1193-1FB2-0B073E54A4A1}"/>
                </a:ext>
              </a:extLst>
            </p:cNvPr>
            <p:cNvSpPr txBox="1"/>
            <p:nvPr/>
          </p:nvSpPr>
          <p:spPr>
            <a:xfrm>
              <a:off x="6189373" y="4767436"/>
              <a:ext cx="436397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000" b="1" dirty="0">
                  <a:latin typeface="Montserrat" panose="00000500000000000000" pitchFamily="2" charset="0"/>
                </a:rPr>
                <a:t>Better Drainage Systems</a:t>
              </a:r>
            </a:p>
          </p:txBody>
        </p:sp>
        <p:pic>
          <p:nvPicPr>
            <p:cNvPr id="9226" name="Picture 10" descr="5 Important Tips to Design a Drainage System">
              <a:extLst>
                <a:ext uri="{FF2B5EF4-FFF2-40B4-BE49-F238E27FC236}">
                  <a16:creationId xmlns:a16="http://schemas.microsoft.com/office/drawing/2014/main" id="{21EB3F65-B7F3-5825-659D-E14F745B29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84573" y="1746693"/>
              <a:ext cx="4966146" cy="2794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01224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B6AED-482B-1EF2-882B-885D9A8D0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5D58BE-96D6-3637-35AB-AA66B2A309B2}"/>
              </a:ext>
            </a:extLst>
          </p:cNvPr>
          <p:cNvSpPr txBox="1"/>
          <p:nvPr/>
        </p:nvSpPr>
        <p:spPr>
          <a:xfrm>
            <a:off x="375469" y="292979"/>
            <a:ext cx="12148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 b="1" dirty="0">
                <a:latin typeface="Montserrat" panose="00000500000000000000" pitchFamily="2" charset="0"/>
              </a:rPr>
              <a:t>Insights &amp; 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04B1E4-366A-DA45-0528-2EE1EFEF8037}"/>
              </a:ext>
            </a:extLst>
          </p:cNvPr>
          <p:cNvSpPr txBox="1"/>
          <p:nvPr/>
        </p:nvSpPr>
        <p:spPr>
          <a:xfrm>
            <a:off x="-7527017" y="2763319"/>
            <a:ext cx="43639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00" b="1" dirty="0">
                <a:latin typeface="Montserrat" panose="00000500000000000000" pitchFamily="2" charset="0"/>
              </a:rPr>
              <a:t>Flood-prone areas</a:t>
            </a:r>
          </a:p>
          <a:p>
            <a:r>
              <a:rPr lang="en-PH" sz="3000" b="1" dirty="0">
                <a:latin typeface="Montserrat" panose="00000500000000000000" pitchFamily="2" charset="0"/>
              </a:rPr>
              <a:t>focused for mitigation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14B922-AF20-7DDE-C6E4-A1835A26F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2352" y="1523839"/>
            <a:ext cx="6402447" cy="48417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B98F92-FC35-1AB6-9969-DE42DD2D7F10}"/>
              </a:ext>
            </a:extLst>
          </p:cNvPr>
          <p:cNvSpPr txBox="1"/>
          <p:nvPr/>
        </p:nvSpPr>
        <p:spPr>
          <a:xfrm>
            <a:off x="21508" y="3071096"/>
            <a:ext cx="121489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5000" b="1" dirty="0">
                <a:latin typeface="Montserrat" panose="00000500000000000000" pitchFamily="2" charset="0"/>
              </a:rPr>
              <a:t>A blueprint for a safer Davao</a:t>
            </a:r>
          </a:p>
        </p:txBody>
      </p:sp>
    </p:spTree>
    <p:extLst>
      <p:ext uri="{BB962C8B-B14F-4D97-AF65-F5344CB8AC3E}">
        <p14:creationId xmlns:p14="http://schemas.microsoft.com/office/powerpoint/2010/main" val="34846195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96D83-C4CF-82C7-4374-17B60E0C8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84302D-2034-F6E9-D53B-526ED94A5EBE}"/>
              </a:ext>
            </a:extLst>
          </p:cNvPr>
          <p:cNvSpPr txBox="1"/>
          <p:nvPr/>
        </p:nvSpPr>
        <p:spPr>
          <a:xfrm>
            <a:off x="0" y="2921168"/>
            <a:ext cx="121489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8000" b="1" dirty="0">
                <a:latin typeface="Montserrat" panose="00000500000000000000" pitchFamily="2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080809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4000" t="-12000" r="-2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7332A6-8BB3-C413-CC75-B27F84443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0412051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148279-71D0-25F2-6B43-F1D08A378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48D063B-631D-EFE1-C783-71CEC0C006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667"/>
          <a:stretch>
            <a:fillRect/>
          </a:stretch>
        </p:blipFill>
        <p:spPr>
          <a:xfrm>
            <a:off x="0" y="-5327371"/>
            <a:ext cx="4837806" cy="4455933"/>
          </a:xfrm>
          <a:prstGeom prst="rect">
            <a:avLst/>
          </a:prstGeom>
        </p:spPr>
      </p:pic>
      <p:pic>
        <p:nvPicPr>
          <p:cNvPr id="8" name="Picture 2" descr="Where we work | HELP Davao Network">
            <a:extLst>
              <a:ext uri="{FF2B5EF4-FFF2-40B4-BE49-F238E27FC236}">
                <a16:creationId xmlns:a16="http://schemas.microsoft.com/office/drawing/2014/main" id="{FFFE5CD5-0EF6-1FE1-5D9F-64DD1A43E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13355" y="6248485"/>
            <a:ext cx="3141497" cy="457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66930113-D985-8DB5-6D50-C40A120B9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468" y="7916666"/>
            <a:ext cx="7737708" cy="4167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238BD73-3C8A-309C-9180-E65E4047A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7785" y="-4439742"/>
            <a:ext cx="5737751" cy="4439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81FD7C-EE98-681E-BD8D-CC4B8E8E5D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51" b="39627"/>
          <a:stretch>
            <a:fillRect/>
          </a:stretch>
        </p:blipFill>
        <p:spPr>
          <a:xfrm>
            <a:off x="-4857780" y="609515"/>
            <a:ext cx="3830348" cy="90061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8613CC-9477-BEFD-F5A9-EA4D1D4DCF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94" b="54688"/>
          <a:stretch>
            <a:fillRect/>
          </a:stretch>
        </p:blipFill>
        <p:spPr>
          <a:xfrm>
            <a:off x="13341632" y="8676921"/>
            <a:ext cx="3413740" cy="13232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69D08F1-E5E4-9AFB-F943-EF0BC1BA31A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7571" r="27234"/>
          <a:stretch>
            <a:fillRect/>
          </a:stretch>
        </p:blipFill>
        <p:spPr>
          <a:xfrm>
            <a:off x="2937642" y="-4662881"/>
            <a:ext cx="5510225" cy="244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576064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0280C1-2921-4626-5FF7-B35A0336C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E10AE9-CB79-5CF9-DA07-9E271B31C0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571" r="27234"/>
          <a:stretch>
            <a:fillRect/>
          </a:stretch>
        </p:blipFill>
        <p:spPr>
          <a:xfrm>
            <a:off x="2937643" y="27453"/>
            <a:ext cx="5510225" cy="24430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3C3845-1CF3-9818-D86F-B8D1D90A54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9667"/>
          <a:stretch>
            <a:fillRect/>
          </a:stretch>
        </p:blipFill>
        <p:spPr>
          <a:xfrm>
            <a:off x="227489" y="68239"/>
            <a:ext cx="4837806" cy="4455933"/>
          </a:xfrm>
          <a:prstGeom prst="rect">
            <a:avLst/>
          </a:prstGeom>
        </p:spPr>
      </p:pic>
      <p:pic>
        <p:nvPicPr>
          <p:cNvPr id="8" name="Picture 2" descr="Where we work | HELP Davao Network">
            <a:extLst>
              <a:ext uri="{FF2B5EF4-FFF2-40B4-BE49-F238E27FC236}">
                <a16:creationId xmlns:a16="http://schemas.microsoft.com/office/drawing/2014/main" id="{D7C0E6E9-0DBB-144E-6089-857081F71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44114"/>
            <a:ext cx="3141497" cy="457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650F4C0F-917C-5DB5-CBF8-495426443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7375" y="2600548"/>
            <a:ext cx="7737708" cy="4167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66C17419-9287-39A9-40C1-FB696A40D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216" y="112508"/>
            <a:ext cx="5737751" cy="4439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7C5E2F3-0B62-B3BB-5534-68E1E9496E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51" b="39627"/>
          <a:stretch>
            <a:fillRect/>
          </a:stretch>
        </p:blipFill>
        <p:spPr>
          <a:xfrm>
            <a:off x="227489" y="914315"/>
            <a:ext cx="3830348" cy="90061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E35D49C-C7FE-38A0-456A-F36C2486AC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0" b="71082"/>
          <a:stretch>
            <a:fillRect/>
          </a:stretch>
        </p:blipFill>
        <p:spPr>
          <a:xfrm>
            <a:off x="3681300" y="2492978"/>
            <a:ext cx="4829399" cy="187204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8B8934A-39A8-091C-9841-9346452D29E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94" b="54688"/>
          <a:stretch>
            <a:fillRect/>
          </a:stretch>
        </p:blipFill>
        <p:spPr>
          <a:xfrm>
            <a:off x="8644227" y="5137192"/>
            <a:ext cx="3413740" cy="132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425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1ADFBC-1136-D61D-D711-BDBE566B0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C19156C-BB85-1941-C2FB-00BE2B36F2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667"/>
          <a:stretch>
            <a:fillRect/>
          </a:stretch>
        </p:blipFill>
        <p:spPr>
          <a:xfrm>
            <a:off x="0" y="-5327371"/>
            <a:ext cx="4837806" cy="4455933"/>
          </a:xfrm>
          <a:prstGeom prst="rect">
            <a:avLst/>
          </a:prstGeom>
        </p:spPr>
      </p:pic>
      <p:pic>
        <p:nvPicPr>
          <p:cNvPr id="8" name="Picture 2" descr="Where we work | HELP Davao Network">
            <a:extLst>
              <a:ext uri="{FF2B5EF4-FFF2-40B4-BE49-F238E27FC236}">
                <a16:creationId xmlns:a16="http://schemas.microsoft.com/office/drawing/2014/main" id="{A5ACCA0F-49E4-FB6C-3065-29C5F98E4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13355" y="6248485"/>
            <a:ext cx="3141497" cy="457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5FD65AF4-C178-4C19-3D2A-A325925B9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468" y="7916666"/>
            <a:ext cx="7737708" cy="4167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A14EE996-D735-82E0-D5A8-73D8F4424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7785" y="-4439742"/>
            <a:ext cx="5737751" cy="4439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3DB433-07F3-E2CB-D321-E98BC16D6E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51" b="39627"/>
          <a:stretch>
            <a:fillRect/>
          </a:stretch>
        </p:blipFill>
        <p:spPr>
          <a:xfrm>
            <a:off x="-4857780" y="609515"/>
            <a:ext cx="3830348" cy="90061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CCD38C0-D75E-33BD-BCCC-B1463FF042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94" b="54688"/>
          <a:stretch>
            <a:fillRect/>
          </a:stretch>
        </p:blipFill>
        <p:spPr>
          <a:xfrm>
            <a:off x="13341632" y="8676921"/>
            <a:ext cx="3413740" cy="13232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977AECD-1641-DA2B-07A0-5ED80E39621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7571" r="27234"/>
          <a:stretch>
            <a:fillRect/>
          </a:stretch>
        </p:blipFill>
        <p:spPr>
          <a:xfrm>
            <a:off x="2969468" y="-4439742"/>
            <a:ext cx="5510225" cy="244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59757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FC6B08-97CC-9642-8135-BD4223084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D3409C-3F8E-09AA-1724-BBB83688CF0C}"/>
              </a:ext>
            </a:extLst>
          </p:cNvPr>
          <p:cNvSpPr txBox="1"/>
          <p:nvPr/>
        </p:nvSpPr>
        <p:spPr>
          <a:xfrm>
            <a:off x="21508" y="2052637"/>
            <a:ext cx="1214898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15000" b="1" dirty="0">
                <a:latin typeface="Montserrat" panose="00000500000000000000" pitchFamily="2" charset="0"/>
              </a:rPr>
              <a:t>Geographic</a:t>
            </a:r>
          </a:p>
        </p:txBody>
      </p:sp>
    </p:spTree>
    <p:extLst>
      <p:ext uri="{BB962C8B-B14F-4D97-AF65-F5344CB8AC3E}">
        <p14:creationId xmlns:p14="http://schemas.microsoft.com/office/powerpoint/2010/main" val="4027531910"/>
      </p:ext>
    </p:extLst>
  </p:cSld>
  <p:clrMapOvr>
    <a:masterClrMapping/>
  </p:clrMapOvr>
  <p:transition spd="slow">
    <p:sndAc>
      <p:stSnd>
        <p:snd r:embed="rId2" name="vine-boom.wav"/>
      </p:stSnd>
    </p:sndAc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6C22A-F4B5-9BA2-6101-C89783EBA2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F425AA1-A748-3650-7462-3FEBCA2454F2}"/>
              </a:ext>
            </a:extLst>
          </p:cNvPr>
          <p:cNvGrpSpPr/>
          <p:nvPr/>
        </p:nvGrpSpPr>
        <p:grpSpPr>
          <a:xfrm>
            <a:off x="21508" y="1285717"/>
            <a:ext cx="12148984" cy="4286566"/>
            <a:chOff x="21508" y="1028343"/>
            <a:chExt cx="12148984" cy="428656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691CE1C-2C5B-3397-C7EA-5E8E0803AA00}"/>
                </a:ext>
              </a:extLst>
            </p:cNvPr>
            <p:cNvSpPr txBox="1"/>
            <p:nvPr/>
          </p:nvSpPr>
          <p:spPr>
            <a:xfrm>
              <a:off x="21508" y="3222028"/>
              <a:ext cx="12148984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13000" b="1" dirty="0">
                  <a:latin typeface="Montserrat" panose="00000500000000000000" pitchFamily="2" charset="0"/>
                </a:rPr>
                <a:t>Information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823017E-4A69-E26D-2CE3-9305F4509345}"/>
                </a:ext>
              </a:extLst>
            </p:cNvPr>
            <p:cNvSpPr txBox="1"/>
            <p:nvPr/>
          </p:nvSpPr>
          <p:spPr>
            <a:xfrm>
              <a:off x="21508" y="1028343"/>
              <a:ext cx="12148984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13000" b="1" dirty="0">
                  <a:latin typeface="Montserrat" panose="00000500000000000000" pitchFamily="2" charset="0"/>
                </a:rPr>
                <a:t>Geographic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1121775"/>
      </p:ext>
    </p:extLst>
  </p:cSld>
  <p:clrMapOvr>
    <a:masterClrMapping/>
  </p:clrMapOvr>
  <p:transition spd="slow">
    <p:sndAc>
      <p:stSnd>
        <p:snd r:embed="rId2" name="vine-boom.wav"/>
      </p:stSnd>
    </p:sndAc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EEEFF8-87C4-6DB6-0A86-944F6CDEB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BE2E07A-6686-0456-6ACC-0F95FEFC08A1}"/>
              </a:ext>
            </a:extLst>
          </p:cNvPr>
          <p:cNvGrpSpPr/>
          <p:nvPr/>
        </p:nvGrpSpPr>
        <p:grpSpPr>
          <a:xfrm>
            <a:off x="738264" y="801544"/>
            <a:ext cx="12222726" cy="5254912"/>
            <a:chOff x="159160" y="204168"/>
            <a:chExt cx="12222726" cy="525491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926A187-3296-8679-42FD-CE95563A9F7D}"/>
                </a:ext>
              </a:extLst>
            </p:cNvPr>
            <p:cNvSpPr txBox="1"/>
            <p:nvPr/>
          </p:nvSpPr>
          <p:spPr>
            <a:xfrm>
              <a:off x="159160" y="2016016"/>
              <a:ext cx="12148984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10000" b="1" dirty="0">
                  <a:latin typeface="Montserrat" panose="00000500000000000000" pitchFamily="2" charset="0"/>
                </a:rPr>
                <a:t>Information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36454B4-E36A-E771-C672-3961B555CE0F}"/>
                </a:ext>
              </a:extLst>
            </p:cNvPr>
            <p:cNvSpPr txBox="1"/>
            <p:nvPr/>
          </p:nvSpPr>
          <p:spPr>
            <a:xfrm>
              <a:off x="159160" y="204168"/>
              <a:ext cx="12148984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0000" b="1" dirty="0">
                  <a:latin typeface="Montserrat" panose="00000500000000000000" pitchFamily="2" charset="0"/>
                </a:rPr>
                <a:t>Geographic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A8FDF49-F8BF-0F80-3663-ED089E6DB7D4}"/>
                </a:ext>
              </a:extLst>
            </p:cNvPr>
            <p:cNvSpPr txBox="1"/>
            <p:nvPr/>
          </p:nvSpPr>
          <p:spPr>
            <a:xfrm>
              <a:off x="232902" y="3827864"/>
              <a:ext cx="12148984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10000" b="1" dirty="0">
                  <a:latin typeface="Montserrat" panose="00000500000000000000" pitchFamily="2" charset="0"/>
                </a:rPr>
                <a:t>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7927855"/>
      </p:ext>
    </p:extLst>
  </p:cSld>
  <p:clrMapOvr>
    <a:masterClrMapping/>
  </p:clrMapOvr>
  <p:transition spd="slow">
    <p:sndAc>
      <p:stSnd>
        <p:snd r:embed="rId2" name="vine-boom.wav"/>
      </p:stSnd>
    </p:sndAc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230</Words>
  <Application>Microsoft Office PowerPoint</Application>
  <PresentationFormat>Widescreen</PresentationFormat>
  <Paragraphs>68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Waks Mac</dc:creator>
  <cp:lastModifiedBy>Waks Mac</cp:lastModifiedBy>
  <cp:revision>16</cp:revision>
  <dcterms:created xsi:type="dcterms:W3CDTF">2025-08-27T00:02:43Z</dcterms:created>
  <dcterms:modified xsi:type="dcterms:W3CDTF">2025-08-27T06:06:37Z</dcterms:modified>
</cp:coreProperties>
</file>

<file path=docProps/thumbnail.jpeg>
</file>